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sldIdLst>
    <p:sldId id="374" r:id="rId2"/>
    <p:sldId id="375" r:id="rId3"/>
    <p:sldId id="379" r:id="rId4"/>
    <p:sldId id="376" r:id="rId5"/>
    <p:sldId id="377" r:id="rId6"/>
    <p:sldId id="381" r:id="rId7"/>
    <p:sldId id="382" r:id="rId8"/>
    <p:sldId id="383" r:id="rId9"/>
    <p:sldId id="385" r:id="rId10"/>
    <p:sldId id="386" r:id="rId11"/>
    <p:sldId id="387" r:id="rId12"/>
    <p:sldId id="393" r:id="rId13"/>
    <p:sldId id="388" r:id="rId14"/>
    <p:sldId id="372" r:id="rId15"/>
    <p:sldId id="373" r:id="rId16"/>
    <p:sldId id="369" r:id="rId17"/>
    <p:sldId id="258" r:id="rId18"/>
    <p:sldId id="363" r:id="rId19"/>
    <p:sldId id="364" r:id="rId20"/>
    <p:sldId id="269" r:id="rId21"/>
    <p:sldId id="341" r:id="rId22"/>
    <p:sldId id="368" r:id="rId23"/>
    <p:sldId id="389" r:id="rId24"/>
    <p:sldId id="390" r:id="rId25"/>
    <p:sldId id="391" r:id="rId26"/>
    <p:sldId id="332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2.06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 do PIB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Plan1!$A$2:$A$4</c:f>
              <c:strCache>
                <c:ptCount val="3"/>
                <c:pt idx="0">
                  <c:v>União</c:v>
                </c:pt>
                <c:pt idx="1">
                  <c:v>Estados e DF</c:v>
                </c:pt>
                <c:pt idx="2">
                  <c:v>Municípios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  <c:pt idx="0">
                  <c:v>CAQi-Atualizado</c:v>
                </c:pt>
              </c:strCache>
            </c:strRef>
          </c:tx>
          <c:invertIfNegative val="0"/>
          <c:cat>
            <c:strRef>
              <c:f>Plan1!$B$1:$I$1</c:f>
              <c:strCache>
                <c:ptCount val="8"/>
                <c:pt idx="0">
                  <c:v>Creche</c:v>
                </c:pt>
                <c:pt idx="1">
                  <c:v>Pré-escola</c:v>
                </c:pt>
                <c:pt idx="2">
                  <c:v>EF Anos Iniciais</c:v>
                </c:pt>
                <c:pt idx="3">
                  <c:v>EF Anos Finais</c:v>
                </c:pt>
                <c:pt idx="4">
                  <c:v>Ensino Médio</c:v>
                </c:pt>
                <c:pt idx="5">
                  <c:v>Educ. Campo</c:v>
                </c:pt>
                <c:pt idx="6">
                  <c:v>Educ. Indígena e Quilombola</c:v>
                </c:pt>
                <c:pt idx="7">
                  <c:v>Educ. Especial</c:v>
                </c:pt>
              </c:strCache>
            </c:strRef>
          </c:cat>
          <c:val>
            <c:numRef>
              <c:f>Plan1!$B$2:$I$2</c:f>
              <c:numCache>
                <c:formatCode>_(* #,##0.00_);_(* \(#,##0.00\);_(* "-"??_);_(@_)</c:formatCode>
                <c:ptCount val="8"/>
                <c:pt idx="0">
                  <c:v>18272</c:v>
                </c:pt>
                <c:pt idx="1">
                  <c:v>6917</c:v>
                </c:pt>
                <c:pt idx="2">
                  <c:v>5466</c:v>
                </c:pt>
                <c:pt idx="3">
                  <c:v>4496</c:v>
                </c:pt>
                <c:pt idx="4">
                  <c:v>3891</c:v>
                </c:pt>
                <c:pt idx="5">
                  <c:v>9289</c:v>
                </c:pt>
                <c:pt idx="6">
                  <c:v>9437</c:v>
                </c:pt>
                <c:pt idx="7">
                  <c:v>13834</c:v>
                </c:pt>
              </c:numCache>
            </c:numRef>
          </c:val>
        </c:ser>
        <c:ser>
          <c:idx val="1"/>
          <c:order val="1"/>
          <c:tx>
            <c:strRef>
              <c:f>Plan1!$A$3</c:f>
              <c:strCache>
                <c:ptCount val="1"/>
                <c:pt idx="0">
                  <c:v>CAQi-CNE</c:v>
                </c:pt>
              </c:strCache>
            </c:strRef>
          </c:tx>
          <c:invertIfNegative val="0"/>
          <c:cat>
            <c:strRef>
              <c:f>Plan1!$B$1:$I$1</c:f>
              <c:strCache>
                <c:ptCount val="8"/>
                <c:pt idx="0">
                  <c:v>Creche</c:v>
                </c:pt>
                <c:pt idx="1">
                  <c:v>Pré-escola</c:v>
                </c:pt>
                <c:pt idx="2">
                  <c:v>EF Anos Iniciais</c:v>
                </c:pt>
                <c:pt idx="3">
                  <c:v>EF Anos Finais</c:v>
                </c:pt>
                <c:pt idx="4">
                  <c:v>Ensino Médio</c:v>
                </c:pt>
                <c:pt idx="5">
                  <c:v>Educ. Campo</c:v>
                </c:pt>
                <c:pt idx="6">
                  <c:v>Educ. Indígena e Quilombola</c:v>
                </c:pt>
                <c:pt idx="7">
                  <c:v>Educ. Especial</c:v>
                </c:pt>
              </c:strCache>
            </c:strRef>
          </c:cat>
          <c:val>
            <c:numRef>
              <c:f>Plan1!$B$3:$I$3</c:f>
              <c:numCache>
                <c:formatCode>_(* #,##0.00_);_(* \(#,##0.00\);_(* "-"??_);_(@_)</c:formatCode>
                <c:ptCount val="8"/>
                <c:pt idx="0">
                  <c:v>8900</c:v>
                </c:pt>
                <c:pt idx="1">
                  <c:v>3487</c:v>
                </c:pt>
                <c:pt idx="2">
                  <c:v>3306</c:v>
                </c:pt>
                <c:pt idx="3">
                  <c:v>3238</c:v>
                </c:pt>
                <c:pt idx="4">
                  <c:v>3352</c:v>
                </c:pt>
                <c:pt idx="5">
                  <c:v>6092</c:v>
                </c:pt>
                <c:pt idx="6">
                  <c:v>6092</c:v>
                </c:pt>
                <c:pt idx="7">
                  <c:v>6476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678976"/>
        <c:axId val="69680512"/>
      </c:barChart>
      <c:catAx>
        <c:axId val="69678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69680512"/>
        <c:crosses val="autoZero"/>
        <c:auto val="1"/>
        <c:lblAlgn val="ctr"/>
        <c:lblOffset val="100"/>
        <c:noMultiLvlLbl val="0"/>
      </c:catAx>
      <c:valAx>
        <c:axId val="69680512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696789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0.03821</cdr:x>
      <cdr:y>0.04404</cdr:y>
    </cdr:from>
    <cdr:to>
      <cdr:x>0.21238</cdr:x>
      <cdr:y>0.12564</cdr:y>
    </cdr:to>
    <cdr:sp macro="" textlink="">
      <cdr:nvSpPr>
        <cdr:cNvPr id="2" name="CaixaDeTexto 8"/>
        <cdr:cNvSpPr txBox="1"/>
      </cdr:nvSpPr>
      <cdr:spPr>
        <a:xfrm xmlns:a="http://schemas.openxmlformats.org/drawingml/2006/main">
          <a:off x="154360" y="174005"/>
          <a:ext cx="70368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(2,3%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0.6225</cdr:x>
      <cdr:y>0.77</cdr:y>
    </cdr:from>
    <cdr:to>
      <cdr:x>0.79668</cdr:x>
      <cdr:y>0.8516</cdr:y>
    </cdr:to>
    <cdr:sp macro="" textlink="">
      <cdr:nvSpPr>
        <cdr:cNvPr id="5" name="CaixaDeTexto 9"/>
        <cdr:cNvSpPr txBox="1"/>
      </cdr:nvSpPr>
      <cdr:spPr>
        <a:xfrm xmlns:a="http://schemas.openxmlformats.org/drawingml/2006/main">
          <a:off x="5122912" y="3484984"/>
          <a:ext cx="143340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 smtClean="0"/>
            <a:t>(2,2% do PIB)</a:t>
          </a:r>
          <a:endParaRPr lang="pt-BR" dirty="0"/>
        </a:p>
      </cdr:txBody>
    </cdr:sp>
  </cdr:relSizeAnchor>
  <cdr:relSizeAnchor xmlns:cdr="http://schemas.openxmlformats.org/drawingml/2006/chartDrawing">
    <cdr:from>
      <cdr:x>0.53423</cdr:x>
      <cdr:y>0.00759</cdr:y>
    </cdr:from>
    <cdr:to>
      <cdr:x>0.72262</cdr:x>
      <cdr:y>0.08919</cdr:y>
    </cdr:to>
    <cdr:sp macro="" textlink="">
      <cdr:nvSpPr>
        <cdr:cNvPr id="6" name="CaixaDeTexto 9"/>
        <cdr:cNvSpPr txBox="1"/>
      </cdr:nvSpPr>
      <cdr:spPr>
        <a:xfrm xmlns:a="http://schemas.openxmlformats.org/drawingml/2006/main">
          <a:off x="2159223" y="29989"/>
          <a:ext cx="761430" cy="3224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800" dirty="0" smtClean="0"/>
            <a:t>(2,06% do PIB)</a:t>
          </a:r>
          <a:endParaRPr lang="pt-BR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D5FFD4-F9AA-49EA-A2DE-2CA889204814}" type="datetimeFigureOut">
              <a:rPr lang="pt-BR" smtClean="0"/>
              <a:t>15/06/2016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27AF86-FAA4-4647-B539-96BB0FAE760C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XgcUxqwZVks" TargetMode="External"/><Relationship Id="rId4" Type="http://schemas.openxmlformats.org/officeDocument/2006/relationships/hyperlink" Target="https://www.youtube.com/watch?v=XgcUxqwZVk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Os desafios da Educação Infantil nas Políticas Educacionais Atuais</a:t>
            </a:r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5085184"/>
            <a:ext cx="8229600" cy="997571"/>
          </a:xfrm>
        </p:spPr>
        <p:txBody>
          <a:bodyPr>
            <a:noAutofit/>
          </a:bodyPr>
          <a:lstStyle/>
          <a:p>
            <a:endParaRPr lang="pt-BR" sz="2400" dirty="0" smtClean="0">
              <a:ea typeface="Arial Unicode MS" pitchFamily="34" charset="-128"/>
              <a:cs typeface="Arial Unicode MS" pitchFamily="34" charset="-128"/>
            </a:endParaRPr>
          </a:p>
          <a:p>
            <a:r>
              <a:rPr lang="pt-BR" sz="2400" dirty="0" smtClean="0">
                <a:ea typeface="Arial Unicode MS" pitchFamily="34" charset="-128"/>
                <a:cs typeface="Arial Unicode MS" pitchFamily="34" charset="-128"/>
              </a:rPr>
              <a:t>Doutoranda </a:t>
            </a:r>
            <a:r>
              <a:rPr lang="pt-BR" sz="2400" dirty="0" err="1" smtClean="0">
                <a:ea typeface="Arial Unicode MS" pitchFamily="34" charset="-128"/>
                <a:cs typeface="Arial Unicode MS" pitchFamily="34" charset="-128"/>
              </a:rPr>
              <a:t>Sumika</a:t>
            </a:r>
            <a:r>
              <a:rPr lang="pt-BR" sz="2400" dirty="0" smtClean="0">
                <a:ea typeface="Arial Unicode MS" pitchFamily="34" charset="-128"/>
                <a:cs typeface="Arial Unicode MS" pitchFamily="34" charset="-128"/>
              </a:rPr>
              <a:t> Freitas-UFES  </a:t>
            </a:r>
          </a:p>
          <a:p>
            <a:pPr marL="0" indent="0">
              <a:buNone/>
            </a:pPr>
            <a:r>
              <a:rPr lang="pt-BR" sz="2400" dirty="0" smtClean="0">
                <a:ea typeface="Arial Unicode MS" pitchFamily="34" charset="-128"/>
                <a:cs typeface="Arial Unicode MS" pitchFamily="34" charset="-128"/>
              </a:rPr>
              <a:t>(MIEIB, Campanha Nacional pelo Direito à educação, FNE)</a:t>
            </a:r>
          </a:p>
          <a:p>
            <a:pPr marL="0" indent="0">
              <a:buNone/>
            </a:pPr>
            <a:r>
              <a:rPr lang="pt-BR" sz="2400" dirty="0"/>
              <a:t>sumika.freitas@gmail.com</a:t>
            </a:r>
          </a:p>
          <a:p>
            <a:pPr marL="0" indent="0">
              <a:buNone/>
            </a:pPr>
            <a:endParaRPr lang="pt-BR" sz="2400" dirty="0" smtClean="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20888"/>
            <a:ext cx="2924246" cy="216024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1319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SNE-Sistema Nacional de Educação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77500" lnSpcReduction="20000"/>
          </a:bodyPr>
          <a:lstStyle/>
          <a:p>
            <a:endParaRPr lang="pt-BR" dirty="0"/>
          </a:p>
          <a:p>
            <a:r>
              <a:rPr lang="pt-BR" b="1" dirty="0"/>
              <a:t>Horizonte de Trabalho do FNE </a:t>
            </a:r>
            <a:r>
              <a:rPr lang="pt-BR" i="1" dirty="0"/>
              <a:t>Documento Propositivo para o Debate Ampliado </a:t>
            </a:r>
            <a:endParaRPr lang="pt-BR" dirty="0"/>
          </a:p>
          <a:p>
            <a:r>
              <a:rPr lang="pt-BR" dirty="0"/>
              <a:t>•pretende materializar o essencial em relação ao </a:t>
            </a:r>
            <a:r>
              <a:rPr lang="pt-BR" b="1" dirty="0"/>
              <a:t>art. 13 </a:t>
            </a:r>
            <a:r>
              <a:rPr lang="pt-BR" dirty="0"/>
              <a:t>e às Estratégias </a:t>
            </a:r>
            <a:r>
              <a:rPr lang="pt-BR" b="1" dirty="0"/>
              <a:t>20.9 e 20.11 </a:t>
            </a:r>
            <a:r>
              <a:rPr lang="pt-BR" dirty="0"/>
              <a:t>do Plano Nacional de Educação – PNE (Lei nº 13.005/2014), assim como as proposições e </a:t>
            </a:r>
            <a:r>
              <a:rPr lang="pt-BR" b="1" dirty="0"/>
              <a:t>Estratégias 1.1 e 1.2 </a:t>
            </a:r>
            <a:r>
              <a:rPr lang="pt-BR" dirty="0"/>
              <a:t>do Documento Final da </a:t>
            </a:r>
            <a:r>
              <a:rPr lang="pt-BR" dirty="0" err="1"/>
              <a:t>Conae</a:t>
            </a:r>
            <a:r>
              <a:rPr lang="pt-BR" dirty="0"/>
              <a:t> 2014 </a:t>
            </a:r>
          </a:p>
          <a:p>
            <a:endParaRPr lang="pt-BR" dirty="0"/>
          </a:p>
          <a:p>
            <a:r>
              <a:rPr lang="pt-BR" dirty="0"/>
              <a:t>•garantia do </a:t>
            </a:r>
            <a:r>
              <a:rPr lang="pt-BR" b="1" dirty="0"/>
              <a:t>direito à educação </a:t>
            </a:r>
            <a:r>
              <a:rPr lang="pt-BR" dirty="0"/>
              <a:t>e cumprimento das metas e estratégias do Plano Nacional de Educação – PNE e ao disposto na Lei de Diretrizes e Bases da Educação Nacional </a:t>
            </a:r>
          </a:p>
          <a:p>
            <a:r>
              <a:rPr lang="pt-BR" dirty="0"/>
              <a:t>As disposições da Lei Complementar </a:t>
            </a:r>
            <a:r>
              <a:rPr lang="pt-BR" b="1" dirty="0"/>
              <a:t>obrigam </a:t>
            </a:r>
            <a:r>
              <a:rPr lang="pt-BR" dirty="0"/>
              <a:t>a União, os Estados, o Distrito Federal e os Municípios a garantir o direito à educação e cumprir as metas do PNE. </a:t>
            </a: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(DADOS GT SNE-FNE)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650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56319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b="1" dirty="0" smtClean="0"/>
              <a:t>Princípios </a:t>
            </a:r>
            <a:endParaRPr lang="pt-BR" sz="2000" dirty="0"/>
          </a:p>
          <a:p>
            <a:r>
              <a:rPr lang="pt-BR" sz="2000" dirty="0" smtClean="0"/>
              <a:t>Educação </a:t>
            </a:r>
            <a:r>
              <a:rPr lang="pt-BR" sz="2000" dirty="0"/>
              <a:t>como direito social para todos e todas; </a:t>
            </a:r>
          </a:p>
          <a:p>
            <a:r>
              <a:rPr lang="pt-BR" sz="2000" dirty="0" smtClean="0"/>
              <a:t>justiça </a:t>
            </a:r>
            <a:r>
              <a:rPr lang="pt-BR" sz="2000" dirty="0"/>
              <a:t>e articulação federativa; interdependência no desenvolvimento da educação nacional, gestão democrática da educação; garantia de padrão de qualidade social; </a:t>
            </a:r>
          </a:p>
          <a:p>
            <a:r>
              <a:rPr lang="pt-BR" sz="2000" dirty="0" smtClean="0"/>
              <a:t>valorização </a:t>
            </a:r>
            <a:r>
              <a:rPr lang="pt-BR" sz="2000" dirty="0"/>
              <a:t>dos profissionais da educação; garantia de transparência, mecanismos e instrumentos de controle social; </a:t>
            </a:r>
          </a:p>
          <a:p>
            <a:r>
              <a:rPr lang="pt-BR" sz="2000" dirty="0" smtClean="0"/>
              <a:t>superação </a:t>
            </a:r>
            <a:r>
              <a:rPr lang="pt-BR" sz="2000" dirty="0"/>
              <a:t>das desigualdades educacionais com ênfase na promoção da cidadania e no reconhecimento e valorização das diversidades; </a:t>
            </a:r>
          </a:p>
          <a:p>
            <a:r>
              <a:rPr lang="pt-BR" sz="2000" dirty="0" smtClean="0"/>
              <a:t>promoção </a:t>
            </a:r>
            <a:r>
              <a:rPr lang="pt-BR" sz="2000" dirty="0"/>
              <a:t>dos direitos humanos, da diversidade sociocultural e da sustentabilidade socioambiental; </a:t>
            </a:r>
          </a:p>
          <a:p>
            <a:r>
              <a:rPr lang="pt-BR" sz="2000" dirty="0" smtClean="0"/>
              <a:t>garantia </a:t>
            </a:r>
            <a:r>
              <a:rPr lang="pt-BR" sz="2000" dirty="0"/>
              <a:t>do direito à educação mediante padrões nacionais de acesso, permanência e qualidade social da educação; </a:t>
            </a:r>
          </a:p>
          <a:p>
            <a:r>
              <a:rPr lang="pt-BR" sz="2000" dirty="0" smtClean="0"/>
              <a:t>articulação </a:t>
            </a:r>
            <a:r>
              <a:rPr lang="pt-BR" sz="2000" dirty="0"/>
              <a:t>entre educação escolar, o trabalho e as práticas sociais; </a:t>
            </a:r>
          </a:p>
          <a:p>
            <a:r>
              <a:rPr lang="pt-BR" sz="2000" dirty="0" smtClean="0"/>
              <a:t>planejamento </a:t>
            </a:r>
            <a:r>
              <a:rPr lang="pt-BR" sz="2000" dirty="0"/>
              <a:t>decenal articulado; </a:t>
            </a:r>
          </a:p>
          <a:p>
            <a:r>
              <a:rPr lang="pt-BR" sz="2000" dirty="0" smtClean="0"/>
              <a:t>articulação </a:t>
            </a:r>
            <a:r>
              <a:rPr lang="pt-BR" sz="2000" dirty="0"/>
              <a:t>entre os entes federados para a avaliação sistemática e o monitoramento do cumprimento do direito à educação e acompanhamento da execução das metas e estratégias dos Planos de Educação. 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26621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98" y="689816"/>
            <a:ext cx="8293072" cy="5956644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">
            <a:off x="6434893" y="548750"/>
            <a:ext cx="2845774" cy="232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7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CAQi</a:t>
            </a:r>
            <a:r>
              <a:rPr lang="pt-BR" dirty="0" smtClean="0"/>
              <a:t>-Custo Aluno Qualidade Inicial</a:t>
            </a:r>
            <a:br>
              <a:rPr lang="pt-BR" dirty="0" smtClean="0"/>
            </a:br>
            <a:r>
              <a:rPr lang="pt-BR" dirty="0" smtClean="0"/>
              <a:t>CAQ-Custo aluno Qualidade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Aprovado no PNE</a:t>
            </a:r>
          </a:p>
          <a:p>
            <a:r>
              <a:rPr lang="pt-BR" dirty="0" smtClean="0"/>
              <a:t>Debate da Campanha Nacional pelo Direito à Educação</a:t>
            </a:r>
          </a:p>
          <a:p>
            <a:r>
              <a:rPr lang="pt-BR" dirty="0" smtClean="0"/>
              <a:t>Garantir nos Sistemas Municipais e Estaduais de Educação</a:t>
            </a:r>
          </a:p>
          <a:p>
            <a:r>
              <a:rPr lang="pt-BR" dirty="0" smtClean="0"/>
              <a:t>Tema da Semana de Ação Mundial-2016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4428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Investimento direto em educação por ente federado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2" name="Espaço Reservado para Texto 2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mtClean="0"/>
              <a:t>Atualmente</a:t>
            </a:r>
            <a:endParaRPr lang="pt-BR" dirty="0"/>
          </a:p>
        </p:txBody>
      </p:sp>
      <p:sp>
        <p:nvSpPr>
          <p:cNvPr id="13" name="Espaço Reservado para Texto 4"/>
          <p:cNvSpPr txBox="1">
            <a:spLocks/>
          </p:cNvSpPr>
          <p:nvPr/>
        </p:nvSpPr>
        <p:spPr>
          <a:xfrm>
            <a:off x="4645025" y="1535112"/>
            <a:ext cx="4041775" cy="81376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/>
              <a:t>Com complementação da União ao CAQi</a:t>
            </a:r>
            <a:endParaRPr lang="pt-BR" sz="2400" dirty="0"/>
          </a:p>
        </p:txBody>
      </p:sp>
      <p:graphicFrame>
        <p:nvGraphicFramePr>
          <p:cNvPr id="1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755933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Espaço Reservado para Conteúdo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59600494"/>
              </p:ext>
            </p:extLst>
          </p:nvPr>
        </p:nvGraphicFramePr>
        <p:xfrm>
          <a:off x="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215770" y="6309320"/>
            <a:ext cx="840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Fonte: </a:t>
            </a:r>
            <a:r>
              <a:rPr lang="pt-BR" dirty="0" smtClean="0"/>
              <a:t>Inep, 2014; Requerimento de informação do Sen. </a:t>
            </a:r>
            <a:r>
              <a:rPr lang="pt-BR" dirty="0" err="1" smtClean="0"/>
              <a:t>Randolfe</a:t>
            </a:r>
            <a:r>
              <a:rPr lang="pt-BR" dirty="0" smtClean="0"/>
              <a:t> Rodrigues (PSOL-AP).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57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CAQi é... 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467544" y="2913853"/>
            <a:ext cx="77372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Uma </a:t>
            </a:r>
            <a:r>
              <a:rPr lang="pt-B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proposta de Justiça Federativa</a:t>
            </a:r>
          </a:p>
        </p:txBody>
      </p:sp>
    </p:spTree>
    <p:extLst>
      <p:ext uri="{BB962C8B-B14F-4D97-AF65-F5344CB8AC3E}">
        <p14:creationId xmlns:p14="http://schemas.microsoft.com/office/powerpoint/2010/main" val="3011267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44600"/>
            <a:ext cx="8229600" cy="5184775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buFont typeface="Arial" charset="0"/>
              <a:buNone/>
            </a:pPr>
            <a:r>
              <a:rPr lang="pt-BR" sz="2000" dirty="0" smtClean="0"/>
              <a:t>Estados federativos: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pt-BR" sz="2000" dirty="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000" dirty="0" smtClean="0"/>
              <a:t>Produzem níveis comparativamente mais baixos de gasto social (</a:t>
            </a:r>
            <a:r>
              <a:rPr lang="pt-BR" sz="2000" dirty="0" err="1" smtClean="0"/>
              <a:t>Petersen</a:t>
            </a:r>
            <a:r>
              <a:rPr lang="pt-BR" sz="2000" dirty="0" smtClean="0"/>
              <a:t>, 1995, </a:t>
            </a:r>
            <a:r>
              <a:rPr lang="pt-BR" sz="2000" dirty="0" err="1" smtClean="0"/>
              <a:t>Banting</a:t>
            </a:r>
            <a:r>
              <a:rPr lang="pt-BR" sz="2000" dirty="0" smtClean="0"/>
              <a:t>; </a:t>
            </a:r>
            <a:r>
              <a:rPr lang="pt-BR" sz="2000" dirty="0" err="1" smtClean="0"/>
              <a:t>Corbett</a:t>
            </a:r>
            <a:r>
              <a:rPr lang="pt-BR" sz="2000" dirty="0" smtClean="0"/>
              <a:t>, 2003), 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pt-BR" sz="2000" dirty="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000" dirty="0" smtClean="0"/>
              <a:t>Bem como menor abrangência e cobertura dos programas sociais (Weir; </a:t>
            </a:r>
            <a:r>
              <a:rPr lang="pt-BR" sz="2000" dirty="0" err="1" smtClean="0"/>
              <a:t>Orloff</a:t>
            </a:r>
            <a:r>
              <a:rPr lang="pt-BR" sz="2000" dirty="0" smtClean="0"/>
              <a:t>; </a:t>
            </a:r>
            <a:r>
              <a:rPr lang="pt-BR" sz="2000" dirty="0" err="1" smtClean="0"/>
              <a:t>Skocpol</a:t>
            </a:r>
            <a:r>
              <a:rPr lang="pt-BR" sz="2000" dirty="0" smtClean="0"/>
              <a:t>, 1988; </a:t>
            </a:r>
            <a:r>
              <a:rPr lang="pt-BR" sz="2000" dirty="0" err="1" smtClean="0"/>
              <a:t>Pierson</a:t>
            </a:r>
            <a:r>
              <a:rPr lang="pt-BR" sz="2000" dirty="0" smtClean="0"/>
              <a:t>, 1996).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pt-BR" sz="2000" dirty="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000" dirty="0" smtClean="0"/>
              <a:t>Tenderiam ainda a tornar mais difíceis os problemas de coordenação dos objetivos das políticas, gerando superposição de competências e competição entre os diferentes níveis de governo (Weaver; </a:t>
            </a:r>
            <a:r>
              <a:rPr lang="pt-BR" sz="2000" dirty="0" err="1" smtClean="0"/>
              <a:t>Rockman</a:t>
            </a:r>
            <a:r>
              <a:rPr lang="pt-BR" sz="2000" dirty="0" smtClean="0"/>
              <a:t>, 1993).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pt-BR" sz="2000" dirty="0" smtClean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políticas nacionais tenderiam a se caracterizar por um mínimo denominador comum</a:t>
            </a:r>
            <a:r>
              <a:rPr lang="pt-BR" sz="2000" dirty="0" smtClean="0"/>
              <a:t> (Weaver; </a:t>
            </a:r>
            <a:r>
              <a:rPr lang="pt-BR" sz="2000" dirty="0" err="1" smtClean="0"/>
              <a:t>Rockman</a:t>
            </a:r>
            <a:r>
              <a:rPr lang="pt-BR" sz="2000" dirty="0" smtClean="0"/>
              <a:t>, 1993; </a:t>
            </a:r>
            <a:r>
              <a:rPr lang="pt-BR" sz="2000" dirty="0" err="1" smtClean="0"/>
              <a:t>Tsebelis</a:t>
            </a:r>
            <a:r>
              <a:rPr lang="pt-BR" sz="2000" dirty="0" smtClean="0"/>
              <a:t>, 1997).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7" name="Retângulo 6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10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11" name="Retângulo 10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9" name="CaixaDeTexto 8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Contexto e federalismo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que é o CAQi?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237871" y="1340768"/>
            <a:ext cx="848576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Pressupostos: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A </a:t>
            </a:r>
            <a:r>
              <a:rPr lang="pt-BR" sz="2800" dirty="0"/>
              <a:t>unidade de gestão da política de educação é a escola</a:t>
            </a:r>
            <a:r>
              <a:rPr lang="pt-BR" sz="2800" dirty="0" smtClean="0"/>
              <a:t>. E as escolas estão inseridas nas redes públicas.</a:t>
            </a:r>
            <a:endParaRPr lang="pt-B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É preciso materializar o </a:t>
            </a:r>
            <a:r>
              <a:rPr lang="pt-BR" sz="2800" dirty="0"/>
              <a:t>padrão mínimo de qualidade.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LDB demanda definir quais </a:t>
            </a:r>
            <a:r>
              <a:rPr lang="pt-BR" sz="2800" dirty="0"/>
              <a:t>insumos são indispensáveis para o processo de ensino-aprendizagem?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É preciso mensurar quanto </a:t>
            </a:r>
            <a:r>
              <a:rPr lang="pt-BR" sz="2800" dirty="0"/>
              <a:t>custa a educação pública de qualidade?</a:t>
            </a:r>
          </a:p>
        </p:txBody>
      </p:sp>
    </p:spTree>
    <p:extLst>
      <p:ext uri="{BB962C8B-B14F-4D97-AF65-F5344CB8AC3E}">
        <p14:creationId xmlns:p14="http://schemas.microsoft.com/office/powerpoint/2010/main" val="4100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</a:t>
              </a:r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que é o CAQi?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Retângulo 1"/>
          <p:cNvSpPr/>
          <p:nvPr/>
        </p:nvSpPr>
        <p:spPr>
          <a:xfrm>
            <a:off x="240337" y="2192665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800" dirty="0" smtClean="0"/>
              <a:t>Insumos: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Todo </a:t>
            </a:r>
            <a:r>
              <a:rPr lang="pt-BR" sz="2800" dirty="0"/>
              <a:t>profissional da educação deve receber o piso nacional salarial do magistério;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/>
              <a:t>Todo profissional da educação deve ter direito à uma base nacional de carreira;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 smtClean="0"/>
              <a:t>Todo </a:t>
            </a:r>
            <a:r>
              <a:rPr lang="pt-BR" sz="2800" dirty="0"/>
              <a:t>profissional da educação </a:t>
            </a:r>
            <a:r>
              <a:rPr lang="pt-BR" sz="2800" dirty="0" smtClean="0"/>
              <a:t>necessita </a:t>
            </a:r>
            <a:r>
              <a:rPr lang="pt-BR" sz="2800" dirty="0"/>
              <a:t>de uma política de formação continuada;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800" dirty="0"/>
              <a:t>O número de alunos por turma deve ser adequado;</a:t>
            </a:r>
          </a:p>
        </p:txBody>
      </p:sp>
    </p:spTree>
    <p:extLst>
      <p:ext uri="{BB962C8B-B14F-4D97-AF65-F5344CB8AC3E}">
        <p14:creationId xmlns:p14="http://schemas.microsoft.com/office/powerpoint/2010/main" val="32711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/>
          <p:cNvGrpSpPr/>
          <p:nvPr/>
        </p:nvGrpSpPr>
        <p:grpSpPr>
          <a:xfrm>
            <a:off x="237871" y="44624"/>
            <a:ext cx="8643426" cy="1552018"/>
            <a:chOff x="249054" y="44624"/>
            <a:chExt cx="8643426" cy="1552018"/>
          </a:xfrm>
        </p:grpSpPr>
        <p:sp>
          <p:nvSpPr>
            <p:cNvPr id="22" name="Retângulo 21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25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26" name="Retângulo 25"/>
              <p:cNvSpPr/>
              <p:nvPr/>
            </p:nvSpPr>
            <p:spPr>
              <a:xfrm>
                <a:off x="7536796" y="44624"/>
                <a:ext cx="1080120" cy="1552018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249054" y="620687"/>
              <a:ext cx="72877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</a:t>
              </a:r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que é o CAQi?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420652" y="1628800"/>
            <a:ext cx="828033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dirty="0" smtClean="0"/>
              <a:t>Todas escolas devem ter: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Bibliotecas </a:t>
            </a:r>
            <a:r>
              <a:rPr lang="pt-BR" sz="2400" dirty="0"/>
              <a:t>e salas de leitura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Laboratórios de ciências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Laboratórios de informática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Quadras poliesportiva cobertas em todas as unidades escolares e educacionais;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Brinquedotecas para todas as creches, pré-escolas e escolas dos anos iniciais do ensino fundamental;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/>
              <a:t>Garantia de repasse de recursos para as escolas para o desenvolvimento de seus projetos pedagógicos.</a:t>
            </a:r>
          </a:p>
        </p:txBody>
      </p:sp>
    </p:spTree>
    <p:extLst>
      <p:ext uri="{BB962C8B-B14F-4D97-AF65-F5344CB8AC3E}">
        <p14:creationId xmlns:p14="http://schemas.microsoft.com/office/powerpoint/2010/main" val="21271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atual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Governo interino (1 mês)</a:t>
            </a:r>
          </a:p>
          <a:p>
            <a:r>
              <a:rPr lang="pt-BR" dirty="0" smtClean="0"/>
              <a:t>Políticas esvaziadas e negadas</a:t>
            </a:r>
          </a:p>
          <a:p>
            <a:r>
              <a:rPr lang="pt-BR" dirty="0" smtClean="0"/>
              <a:t>Papel dos movimentos sociais</a:t>
            </a:r>
          </a:p>
          <a:p>
            <a:r>
              <a:rPr lang="pt-BR" dirty="0" smtClean="0"/>
              <a:t>Importância do FNE</a:t>
            </a:r>
          </a:p>
          <a:p>
            <a:r>
              <a:rPr lang="pt-BR" dirty="0" smtClean="0"/>
              <a:t>(Nota Pública MIEIB)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Quebra do Estado Democrático de DIREITO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0183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51520" y="76782"/>
            <a:ext cx="8640960" cy="1552018"/>
            <a:chOff x="251520" y="44624"/>
            <a:chExt cx="8640960" cy="1552018"/>
          </a:xfrm>
        </p:grpSpPr>
        <p:sp>
          <p:nvSpPr>
            <p:cNvPr id="3" name="Retângulo 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4" name="Grupo 3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6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7" name="Retângulo 6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5" name="CaixaDeTexto 4"/>
            <p:cNvSpPr txBox="1"/>
            <p:nvPr/>
          </p:nvSpPr>
          <p:spPr>
            <a:xfrm>
              <a:off x="251520" y="620688"/>
              <a:ext cx="70567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CAQi e o CAQ no Plano Nacional de Educação </a:t>
              </a:r>
            </a:p>
          </p:txBody>
        </p:sp>
      </p:grpSp>
      <p:sp>
        <p:nvSpPr>
          <p:cNvPr id="9" name="Rectângulo 8"/>
          <p:cNvSpPr/>
          <p:nvPr/>
        </p:nvSpPr>
        <p:spPr>
          <a:xfrm>
            <a:off x="251520" y="181958"/>
            <a:ext cx="864096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Como é possível observar, o texto incorpora tanto o CAQi, construído pela Campanha a partir de 2002, quanto o CAQ. </a:t>
            </a:r>
          </a:p>
          <a:p>
            <a:pPr algn="just"/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Mas qual a diferença entre os dois? </a:t>
            </a:r>
          </a:p>
          <a:p>
            <a:pPr algn="just"/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Resumidamente, o CAQi é padrão mínimo de qualidade estabelecido no PNE como meta para ser atingida imediatamente; já o CAQ é o padrão de qualidade próximo dos países mais desenvolvidos em termos educacionais, a ser estabelecido no prazo de três anos. </a:t>
            </a:r>
          </a:p>
          <a:p>
            <a:pPr algn="just"/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Assim, elaborar uma proposta de CAQ é estratégico para incidir por sua regulamentação e implementação conforme disposto no PNE. Um documento contendo a atualização do CAQi e o cálculo do CAQ conforme disposto no PNE pode ter uma vida útil de interesse público de dez anos e de mais de um século para a academia. </a:t>
            </a:r>
          </a:p>
        </p:txBody>
      </p:sp>
    </p:spTree>
    <p:extLst>
      <p:ext uri="{BB962C8B-B14F-4D97-AF65-F5344CB8AC3E}">
        <p14:creationId xmlns:p14="http://schemas.microsoft.com/office/powerpoint/2010/main" val="46549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6336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Comparação CAQi-CNE versus CAQi atualizado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601211"/>
              </p:ext>
            </p:extLst>
          </p:nvPr>
        </p:nvGraphicFramePr>
        <p:xfrm>
          <a:off x="951843" y="1606556"/>
          <a:ext cx="7645316" cy="4918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871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51520" y="44624"/>
            <a:ext cx="8640960" cy="1552018"/>
            <a:chOff x="251520" y="44624"/>
            <a:chExt cx="8640960" cy="1552018"/>
          </a:xfrm>
        </p:grpSpPr>
        <p:sp>
          <p:nvSpPr>
            <p:cNvPr id="5" name="Retângulo 12"/>
            <p:cNvSpPr/>
            <p:nvPr/>
          </p:nvSpPr>
          <p:spPr>
            <a:xfrm>
              <a:off x="251520" y="548680"/>
              <a:ext cx="864096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grpSp>
          <p:nvGrpSpPr>
            <p:cNvPr id="6" name="Grupo 5"/>
            <p:cNvGrpSpPr/>
            <p:nvPr/>
          </p:nvGrpSpPr>
          <p:grpSpPr>
            <a:xfrm>
              <a:off x="7536796" y="44624"/>
              <a:ext cx="1080120" cy="1552018"/>
              <a:chOff x="7536796" y="44624"/>
              <a:chExt cx="1080120" cy="1552018"/>
            </a:xfrm>
          </p:grpSpPr>
          <p:pic>
            <p:nvPicPr>
              <p:cNvPr id="8" name="Picture 1" descr="logocampanha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36796" y="44624"/>
                <a:ext cx="1080120" cy="1552018"/>
              </a:xfrm>
              <a:prstGeom prst="rect">
                <a:avLst/>
              </a:prstGeom>
              <a:noFill/>
            </p:spPr>
          </p:pic>
          <p:sp>
            <p:nvSpPr>
              <p:cNvPr id="9" name="Retângulo 17"/>
              <p:cNvSpPr/>
              <p:nvPr/>
            </p:nvSpPr>
            <p:spPr>
              <a:xfrm>
                <a:off x="7536796" y="44624"/>
                <a:ext cx="1080120" cy="1454670"/>
              </a:xfrm>
              <a:prstGeom prst="rect">
                <a:avLst/>
              </a:prstGeom>
              <a:solidFill>
                <a:srgbClr val="FFFFFF">
                  <a:alpha val="4117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b="1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251520" y="620688"/>
              <a:ext cx="7285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Portal do CAQi-CAQ www.custoalunoqualidade.org.br</a:t>
              </a:r>
              <a:endParaRPr 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8370"/>
            <a:ext cx="9144000" cy="51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020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BNCC ser debatida no CNE; Repudiar o Projeto Escola Sem Partido ou Escola Livre;</a:t>
            </a:r>
          </a:p>
          <a:p>
            <a:r>
              <a:rPr lang="pt-BR" dirty="0" smtClean="0"/>
              <a:t>Fortalecer o debate da base nos campos de experiência e interlocução com as demais etapas;</a:t>
            </a:r>
          </a:p>
          <a:p>
            <a:r>
              <a:rPr lang="pt-BR" dirty="0" smtClean="0"/>
              <a:t>Monitorar a demanda manifesta da educação infantil;</a:t>
            </a:r>
          </a:p>
          <a:p>
            <a:r>
              <a:rPr lang="pt-BR" dirty="0" smtClean="0"/>
              <a:t>Fortalecimento das Políticas </a:t>
            </a:r>
            <a:r>
              <a:rPr lang="pt-BR" dirty="0"/>
              <a:t>P</a:t>
            </a:r>
            <a:r>
              <a:rPr lang="pt-BR" dirty="0" smtClean="0"/>
              <a:t>úblicas Articuladas voltadas à infância;</a:t>
            </a:r>
          </a:p>
          <a:p>
            <a:r>
              <a:rPr lang="pt-BR" dirty="0" smtClean="0"/>
              <a:t>ANEI ter resolução própria aprovada, fortalecendo o SINAEB.</a:t>
            </a:r>
          </a:p>
          <a:p>
            <a:r>
              <a:rPr lang="pt-BR" dirty="0" smtClean="0"/>
              <a:t>Acesso e permanência na Educação Infantil acompanhar os dados do PNE, uma vez que não atingimos a meta 1 e os desdobramentos da EC 59/2009.</a:t>
            </a:r>
          </a:p>
          <a:p>
            <a:r>
              <a:rPr lang="pt-BR" dirty="0" smtClean="0"/>
              <a:t>Acompanhar os PME e PEE, principalmente a Meta 1 e Meta 20.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92696"/>
            <a:ext cx="1714500" cy="82296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8677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Aprovação do SNE, atualmente em debate na Câmara dos Deputados. Defender o documento que o GT SNE produziu pelo FNE.</a:t>
            </a:r>
          </a:p>
          <a:p>
            <a:r>
              <a:rPr lang="pt-BR" dirty="0" err="1" smtClean="0"/>
              <a:t>CAQi</a:t>
            </a:r>
            <a:r>
              <a:rPr lang="pt-BR" dirty="0" smtClean="0"/>
              <a:t>-CAQ garantir no SNE, garantir a aprovação nos Planos Municipais e estaduais de educação.</a:t>
            </a:r>
          </a:p>
          <a:p>
            <a:r>
              <a:rPr lang="pt-BR" dirty="0" smtClean="0"/>
              <a:t>DRU, DRM, DRE- acompanhar e incidir uma vez que é retrocesso;</a:t>
            </a:r>
          </a:p>
          <a:p>
            <a:r>
              <a:rPr lang="pt-BR" dirty="0" smtClean="0"/>
              <a:t>Ter atenção ao  Novo Regime Fiscal ( Governo interino encaminhando proposta de emenda constitucional. Proposta de teto de gasto público. Estabelece um teto de gasto público em todos os níveis de governo ( União, Estados e municípios), o qual será durante dez anos apenas a correção da inflação sobre o valor averiguado no ano anterior. Isso valerá durante 20 anos, sendo seus critérios podendo sofrer ajustes depois de 10 anos.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980728"/>
            <a:ext cx="1714500" cy="82296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157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Articular ações coletivas com os movimentos sociais do município e Estado como enfrentamento ao desmonte do estado democrático de direito</a:t>
            </a:r>
            <a:r>
              <a:rPr lang="pt-BR" dirty="0" smtClean="0"/>
              <a:t>.</a:t>
            </a:r>
          </a:p>
          <a:p>
            <a:r>
              <a:rPr lang="pt-BR" dirty="0" smtClean="0"/>
              <a:t>Reestabelecimento do GT Políticas de Educação Infantil-MEC, uma vez que fortalece o debate do Pacto Nacional pela Educação Infantil, Formação de professores, monitoramento dos Planos de Educação, debate sobre os insumos, avaliação, acesso e permanência na </a:t>
            </a:r>
            <a:r>
              <a:rPr lang="pt-BR" smtClean="0"/>
              <a:t>Educação Infantil.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908720"/>
            <a:ext cx="1714500" cy="82296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0056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r>
              <a:rPr lang="pt-BR" sz="3600" dirty="0" smtClean="0"/>
              <a:t>Contatos: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</a:pPr>
            <a:r>
              <a:rPr lang="pt-BR" b="1" dirty="0" err="1" smtClean="0"/>
              <a:t>Mieib</a:t>
            </a:r>
            <a:endParaRPr lang="pt-BR" b="1" dirty="0" smtClean="0"/>
          </a:p>
          <a:p>
            <a:pPr>
              <a:buFont typeface="Arial" charset="0"/>
              <a:buNone/>
            </a:pPr>
            <a:r>
              <a:rPr lang="pt-BR" dirty="0" smtClean="0"/>
              <a:t>mieibsecretaria@gmail.com </a:t>
            </a:r>
          </a:p>
          <a:p>
            <a:pPr>
              <a:buFont typeface="Arial" charset="0"/>
              <a:buNone/>
            </a:pPr>
            <a:endParaRPr lang="pt-BR" b="1" dirty="0" smtClean="0"/>
          </a:p>
          <a:p>
            <a:pPr>
              <a:buFont typeface="Arial" charset="0"/>
              <a:buNone/>
            </a:pPr>
            <a:r>
              <a:rPr lang="pt-BR" b="1" dirty="0" smtClean="0"/>
              <a:t>Campanha Nacional pelo Direito à Educação</a:t>
            </a:r>
          </a:p>
          <a:p>
            <a:pPr>
              <a:buFont typeface="Arial" charset="0"/>
              <a:buNone/>
            </a:pPr>
            <a:r>
              <a:rPr lang="pt-BR" dirty="0" smtClean="0"/>
              <a:t>http://www.campanha.org.br</a:t>
            </a:r>
          </a:p>
          <a:p>
            <a:pPr>
              <a:buFont typeface="Arial" charset="0"/>
              <a:buNone/>
            </a:pPr>
            <a:r>
              <a:rPr lang="pt-BR" dirty="0" err="1" smtClean="0"/>
              <a:t>Email</a:t>
            </a:r>
            <a:r>
              <a:rPr lang="pt-BR" dirty="0" smtClean="0"/>
              <a:t>: coordenacao@campanhaeducacao.org.br</a:t>
            </a:r>
          </a:p>
          <a:p>
            <a:pPr>
              <a:buFont typeface="Arial" charset="0"/>
              <a:buNone/>
            </a:pPr>
            <a:r>
              <a:rPr lang="pt-BR" dirty="0" err="1" smtClean="0"/>
              <a:t>Twitter</a:t>
            </a:r>
            <a:r>
              <a:rPr lang="pt-BR" dirty="0" smtClean="0"/>
              <a:t>: @</a:t>
            </a:r>
            <a:r>
              <a:rPr lang="pt-BR" dirty="0" err="1" smtClean="0"/>
              <a:t>camp_educacao</a:t>
            </a:r>
            <a:endParaRPr lang="pt-BR" dirty="0" smtClean="0"/>
          </a:p>
          <a:p>
            <a:pPr>
              <a:buFont typeface="Arial" charset="0"/>
              <a:buNone/>
            </a:pPr>
            <a:endParaRPr lang="pt-BR" dirty="0"/>
          </a:p>
          <a:p>
            <a:pPr>
              <a:buFont typeface="Arial" charset="0"/>
              <a:buNone/>
            </a:pPr>
            <a:r>
              <a:rPr lang="pt-BR" b="1" dirty="0" smtClean="0"/>
              <a:t>FNE- Fórum Nacional de Educação</a:t>
            </a:r>
          </a:p>
          <a:p>
            <a:pPr>
              <a:buFont typeface="Arial" charset="0"/>
              <a:buNone/>
            </a:pPr>
            <a:r>
              <a:rPr lang="pt-BR" dirty="0" smtClean="0"/>
              <a:t>fne@mec.gov.br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Direito à educação</a:t>
            </a:r>
          </a:p>
          <a:p>
            <a:r>
              <a:rPr lang="pt-BR" dirty="0" smtClean="0"/>
              <a:t>Fortalecimento da Construção da Identidade da EI</a:t>
            </a:r>
          </a:p>
          <a:p>
            <a:r>
              <a:rPr lang="pt-BR" dirty="0" smtClean="0"/>
              <a:t>Educação Infantil primeira etapa da educação básica.</a:t>
            </a:r>
          </a:p>
          <a:p>
            <a:r>
              <a:rPr lang="pt-BR" dirty="0" smtClean="0"/>
              <a:t>Garantir o debate do PNE aprovado na CONAE 2014.</a:t>
            </a:r>
          </a:p>
          <a:p>
            <a:pPr marL="4572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289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Eixos de debate do MIEIB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BNCC- Currículo na Educação Infantil</a:t>
            </a:r>
          </a:p>
          <a:p>
            <a:r>
              <a:rPr lang="pt-BR" dirty="0" smtClean="0"/>
              <a:t>Avaliação da/na Educação Infantil</a:t>
            </a:r>
          </a:p>
          <a:p>
            <a:r>
              <a:rPr lang="pt-BR" dirty="0" smtClean="0"/>
              <a:t>SNE-Sistema Nacional de Educação</a:t>
            </a:r>
          </a:p>
          <a:p>
            <a:r>
              <a:rPr lang="pt-BR" dirty="0" err="1" smtClean="0"/>
              <a:t>CAQi</a:t>
            </a:r>
            <a:r>
              <a:rPr lang="pt-BR" dirty="0" smtClean="0"/>
              <a:t>-CAQ-Financiamento (Acesso, Permanência e Qualidade)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4527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BNCC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Entregue ao CNE no mês de Maio.</a:t>
            </a:r>
          </a:p>
          <a:p>
            <a:r>
              <a:rPr lang="pt-BR" dirty="0" smtClean="0"/>
              <a:t>Na Educação Infantil–debate coletivo</a:t>
            </a:r>
          </a:p>
          <a:p>
            <a:r>
              <a:rPr lang="pt-BR" dirty="0" smtClean="0"/>
              <a:t>Defende o fortalecimento da Identidade da Educação Infantil.</a:t>
            </a:r>
          </a:p>
          <a:p>
            <a:r>
              <a:rPr lang="pt-BR" dirty="0" smtClean="0"/>
              <a:t>Trabalhamos com a segunda versão: Bebês, crianças bem-pequenas, crianças-pequenas); Campos de experiências.</a:t>
            </a:r>
          </a:p>
          <a:p>
            <a:r>
              <a:rPr lang="pt-BR" dirty="0" smtClean="0"/>
              <a:t>Contexto atual-Tentativa de diferentes  grupos  em  pautar nas questões curriculares...(Escola Sem Partido, ideologia de gênero....interferência na formação de professores com formações pelos sistemas apostilados e outros)-Nota Pública MIEIB</a:t>
            </a:r>
          </a:p>
          <a:p>
            <a:r>
              <a:rPr lang="pt-BR" dirty="0" smtClean="0"/>
              <a:t>Ouvir as crianças e jovens no debate curricular-Ocupações Estudantis</a:t>
            </a:r>
          </a:p>
          <a:p>
            <a:pPr marL="4572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5182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2171692" y="-58289"/>
            <a:ext cx="0" cy="7213600"/>
          </a:xfrm>
          <a:prstGeom prst="line">
            <a:avLst/>
          </a:prstGeom>
          <a:ln w="571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2242458" y="1652856"/>
            <a:ext cx="64225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i="1" dirty="0" smtClean="0">
                <a:solidFill>
                  <a:schemeClr val="accent6">
                    <a:lumMod val="50000"/>
                  </a:schemeClr>
                </a:solidFill>
              </a:rPr>
              <a:t>Momento importante para sublinhar as concepções de criança e currículo já expressas nas Diretrizes Curriculares Nacionais para a Educação Infantil – DNCEI.</a:t>
            </a:r>
          </a:p>
          <a:p>
            <a:endParaRPr lang="pt-BR" sz="2000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pt-BR" altLang="x-none" sz="2000" i="1" dirty="0">
                <a:solidFill>
                  <a:schemeClr val="accent6">
                    <a:lumMod val="50000"/>
                  </a:schemeClr>
                </a:solidFill>
              </a:rPr>
              <a:t>Na Educação Infantil, p</a:t>
            </a:r>
            <a:r>
              <a:rPr lang="pt-BR" sz="2000" i="1" dirty="0">
                <a:solidFill>
                  <a:schemeClr val="accent6">
                    <a:lumMod val="50000"/>
                  </a:schemeClr>
                </a:solidFill>
              </a:rPr>
              <a:t>arte significativa </a:t>
            </a:r>
            <a:r>
              <a:rPr lang="pt-BR" altLang="x-none" sz="2000" i="1" dirty="0" smtClean="0">
                <a:solidFill>
                  <a:schemeClr val="accent6">
                    <a:lumMod val="50000"/>
                  </a:schemeClr>
                </a:solidFill>
              </a:rPr>
              <a:t>de uma Base Nacional Comum – BNC está estabelecida nas </a:t>
            </a:r>
            <a:r>
              <a:rPr lang="pt-BR" altLang="x-none" sz="2000" i="1" dirty="0">
                <a:solidFill>
                  <a:schemeClr val="accent6">
                    <a:lumMod val="50000"/>
                  </a:schemeClr>
                </a:solidFill>
              </a:rPr>
              <a:t>atuais </a:t>
            </a:r>
            <a:r>
              <a:rPr lang="pt-BR" altLang="x-none" sz="2000" i="1" dirty="0" smtClean="0">
                <a:solidFill>
                  <a:schemeClr val="accent6">
                    <a:lumMod val="50000"/>
                  </a:schemeClr>
                </a:solidFill>
              </a:rPr>
              <a:t>DCNEI, expressa no seus artigos 8º e 9º.</a:t>
            </a:r>
          </a:p>
          <a:p>
            <a:endParaRPr lang="pt-BR" altLang="x-none" sz="2000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pt-BR" altLang="x-none" sz="2000" i="1" dirty="0" smtClean="0">
                <a:solidFill>
                  <a:schemeClr val="accent6">
                    <a:lumMod val="50000"/>
                  </a:schemeClr>
                </a:solidFill>
              </a:rPr>
              <a:t>Oportunidade histórica de enfrentar desigualdades educacionais no que se refere ao acesso a bens culturais e vivência da infância.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242458" y="130945"/>
            <a:ext cx="5943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solidFill>
                  <a:schemeClr val="accent6"/>
                </a:solidFill>
                <a:latin typeface="Arial Rounded MT Bold" panose="020F0704030504030204" pitchFamily="34" charset="0"/>
              </a:rPr>
              <a:t>A EDUCAÇÃO INFANTIL NA BASE</a:t>
            </a:r>
            <a:endParaRPr lang="pt-BR" sz="4800" dirty="0">
              <a:solidFill>
                <a:schemeClr val="accent6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http://image.slidesharecdn.com/diretrizescurricularesei2012-131130174230-phpapp02/95/diretrizes-curriculares-educao-infantil-2012-1-638.jpg?cb=13858335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37" y="231858"/>
            <a:ext cx="1574585" cy="309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1723922" y="2569029"/>
            <a:ext cx="6081135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936630" y="5116287"/>
            <a:ext cx="3221713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907952" y="3328377"/>
            <a:ext cx="0" cy="1787911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0" y="3861048"/>
            <a:ext cx="19515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dirty="0" smtClean="0">
                <a:solidFill>
                  <a:schemeClr val="accent6"/>
                </a:solidFill>
                <a:latin typeface="Arial Rounded MT Bold" panose="020F0704030504030204" pitchFamily="34" charset="0"/>
              </a:rPr>
              <a:t>A BNC da Educação Infantil deriva das DCNEI</a:t>
            </a:r>
          </a:p>
          <a:p>
            <a:pPr algn="r"/>
            <a:r>
              <a:rPr lang="pt-BR" sz="2400" dirty="0" smtClean="0">
                <a:solidFill>
                  <a:schemeClr val="accent6"/>
                </a:solidFill>
                <a:latin typeface="Arial Rounded MT Bold" panose="020F0704030504030204" pitchFamily="34" charset="0"/>
              </a:rPr>
              <a:t>(dados MEC)</a:t>
            </a:r>
            <a:endParaRPr lang="pt-BR" sz="2400" dirty="0">
              <a:solidFill>
                <a:schemeClr val="accent6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4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6852556" y="-58289"/>
            <a:ext cx="0" cy="7213600"/>
          </a:xfrm>
          <a:prstGeom prst="line">
            <a:avLst/>
          </a:prstGeom>
          <a:ln w="571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261258" y="203199"/>
            <a:ext cx="642257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pt-BR" sz="2400" i="1" dirty="0">
                <a:solidFill>
                  <a:schemeClr val="accent6">
                    <a:lumMod val="50000"/>
                  </a:schemeClr>
                </a:solidFill>
              </a:rPr>
              <a:t>As 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DCNEI afirmam os objetivos da educação infantil de garantir o </a:t>
            </a:r>
            <a:r>
              <a:rPr lang="pt-BR" sz="2400" b="1" i="1" dirty="0">
                <a:solidFill>
                  <a:schemeClr val="accent6">
                    <a:lumMod val="50000"/>
                  </a:schemeClr>
                </a:solidFill>
              </a:rPr>
              <a:t>direito das </a:t>
            </a:r>
            <a:r>
              <a:rPr lang="pt-BR" sz="2400" b="1" i="1" dirty="0" smtClean="0">
                <a:solidFill>
                  <a:schemeClr val="accent6">
                    <a:lumMod val="50000"/>
                  </a:schemeClr>
                </a:solidFill>
              </a:rPr>
              <a:t>crianças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algn="just">
              <a:defRPr/>
            </a:pPr>
            <a:endParaRPr lang="pt-BR" sz="2400" i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ao </a:t>
            </a:r>
            <a:r>
              <a:rPr lang="pt-BR" sz="2400" i="1" dirty="0">
                <a:solidFill>
                  <a:schemeClr val="accent6">
                    <a:lumMod val="50000"/>
                  </a:schemeClr>
                </a:solidFill>
              </a:rPr>
              <a:t>acesso a processos de apropriação, renovação e articulação de saberes e 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conhecimentos;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à </a:t>
            </a:r>
            <a:r>
              <a:rPr lang="pt-BR" sz="2400" i="1" dirty="0">
                <a:solidFill>
                  <a:schemeClr val="accent6">
                    <a:lumMod val="50000"/>
                  </a:schemeClr>
                </a:solidFill>
              </a:rPr>
              <a:t>proteção, à saúde, à liberdade, à confiança, ao respeito, à dignidade, à brincadeira, à convivência e à interação com outros meninos e meninas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lvl="1" algn="just">
              <a:defRPr/>
            </a:pPr>
            <a:endParaRPr lang="pt-BR" sz="24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endParaRPr lang="pt-BR" sz="2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pt-BR" sz="2400" i="1" dirty="0">
                <a:solidFill>
                  <a:schemeClr val="accent6">
                    <a:lumMod val="50000"/>
                  </a:schemeClr>
                </a:solidFill>
              </a:rPr>
              <a:t>concepção de educação de crianças explicitado nas DCNEI </a:t>
            </a:r>
            <a:r>
              <a:rPr lang="pt-BR" sz="2400" b="1" i="1" dirty="0">
                <a:solidFill>
                  <a:schemeClr val="accent6">
                    <a:lumMod val="50000"/>
                  </a:schemeClr>
                </a:solidFill>
              </a:rPr>
              <a:t>rompe com dois modos </a:t>
            </a:r>
            <a:r>
              <a:rPr lang="pt-BR" sz="2400" i="1" dirty="0">
                <a:solidFill>
                  <a:schemeClr val="accent6">
                    <a:lumMod val="50000"/>
                  </a:schemeClr>
                </a:solidFill>
              </a:rPr>
              <a:t>de educação:  </a:t>
            </a:r>
          </a:p>
          <a:p>
            <a:pPr lvl="1" algn="just">
              <a:defRPr/>
            </a:pPr>
            <a:endParaRPr lang="pt-BR" sz="2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pt-BR" sz="2400" i="1" dirty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 assistencialista</a:t>
            </a:r>
            <a:r>
              <a:rPr lang="pt-BR" sz="2400" i="1" dirty="0">
                <a:solidFill>
                  <a:schemeClr val="accent6">
                    <a:lumMod val="50000"/>
                  </a:schemeClr>
                </a:solidFill>
              </a:rPr>
              <a:t>,  </a:t>
            </a:r>
            <a:endParaRPr lang="pt-BR" sz="24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o </a:t>
            </a:r>
            <a:r>
              <a:rPr lang="pt-BR" sz="2400" i="1" dirty="0" err="1">
                <a:solidFill>
                  <a:schemeClr val="accent6">
                    <a:lumMod val="50000"/>
                  </a:schemeClr>
                </a:solidFill>
              </a:rPr>
              <a:t>escolarizante</a:t>
            </a:r>
            <a:r>
              <a:rPr lang="pt-BR" sz="2400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" name="Retângulo 1"/>
          <p:cNvSpPr/>
          <p:nvPr/>
        </p:nvSpPr>
        <p:spPr>
          <a:xfrm>
            <a:off x="6977744" y="203199"/>
            <a:ext cx="203290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 Narrow" panose="020B0606020202030204" pitchFamily="34" charset="0"/>
              </a:rPr>
              <a:t>Em função dos princípios apresentados, e na tarefa de garantir às crianças seu </a:t>
            </a:r>
            <a:r>
              <a:rPr lang="pt-BR" sz="2400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direito de viver a infância e se desenvolver</a:t>
            </a:r>
            <a:r>
              <a:rPr lang="pt-BR" dirty="0" smtClean="0">
                <a:latin typeface="Arial Narrow" panose="020B0606020202030204" pitchFamily="34" charset="0"/>
              </a:rPr>
              <a:t>, as experiências no espaço de Educação Infantil devem possibilitar o encontro pela criança de explicações sobre o que ocorre à sua volta e consigo mesma enquanto desenvolvem formas de agir, sentir e pensar.</a:t>
            </a:r>
          </a:p>
          <a:p>
            <a:r>
              <a:rPr lang="pt-BR" sz="1400" dirty="0" smtClean="0">
                <a:solidFill>
                  <a:schemeClr val="accent6"/>
                </a:solidFill>
              </a:rPr>
              <a:t>Parecer 20, 2009, p. 14</a:t>
            </a:r>
            <a:endParaRPr lang="pt-BR" sz="3200" dirty="0" smtClean="0"/>
          </a:p>
        </p:txBody>
      </p:sp>
      <p:cxnSp>
        <p:nvCxnSpPr>
          <p:cNvPr id="9" name="Conector reto 8"/>
          <p:cNvCxnSpPr/>
          <p:nvPr/>
        </p:nvCxnSpPr>
        <p:spPr>
          <a:xfrm>
            <a:off x="6977744" y="645887"/>
            <a:ext cx="0" cy="1458684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2884714" y="645887"/>
            <a:ext cx="4093029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077685" y="4963887"/>
            <a:ext cx="5900058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6977744" y="4963888"/>
            <a:ext cx="0" cy="1669141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XgcUxqwZVk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021286" y="4696846"/>
            <a:ext cx="1989364" cy="1492023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7032171" y="6188868"/>
            <a:ext cx="203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>
                <a:hlinkClick r:id="rId4"/>
              </a:rPr>
              <a:t>https://www.youtube.com/watch?v=XgcUxqwZVks</a:t>
            </a:r>
            <a:r>
              <a:rPr lang="pt-BR" sz="900" dirty="0" smtClean="0"/>
              <a:t> </a:t>
            </a:r>
            <a:endParaRPr lang="pt-BR" sz="9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7102931" y="6419700"/>
            <a:ext cx="1907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</a:rPr>
              <a:t>Saiba mais</a:t>
            </a:r>
            <a:endParaRPr lang="pt-B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2" name="Conector reto 21"/>
          <p:cNvCxnSpPr/>
          <p:nvPr/>
        </p:nvCxnSpPr>
        <p:spPr>
          <a:xfrm>
            <a:off x="6977744" y="6633028"/>
            <a:ext cx="1034142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2171692" y="-58289"/>
            <a:ext cx="0" cy="7213600"/>
          </a:xfrm>
          <a:prstGeom prst="line">
            <a:avLst/>
          </a:prstGeom>
          <a:ln w="571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2196823" y="1276140"/>
            <a:ext cx="6422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i="1" dirty="0" smtClean="0">
                <a:solidFill>
                  <a:srgbClr val="FF3300"/>
                </a:solidFill>
              </a:rPr>
              <a:t>A BNC é parte do currículo, formado também pela </a:t>
            </a:r>
            <a:r>
              <a:rPr lang="pt-BR" sz="2800" b="1" i="1" dirty="0" smtClean="0">
                <a:solidFill>
                  <a:srgbClr val="FF3300"/>
                </a:solidFill>
              </a:rPr>
              <a:t>parte diversificada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242458" y="210458"/>
            <a:ext cx="5943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solidFill>
                  <a:srgbClr val="FF3300"/>
                </a:solidFill>
                <a:latin typeface="Arial Rounded MT Bold" panose="020F0704030504030204" pitchFamily="34" charset="0"/>
              </a:rPr>
              <a:t>CURRÍCULO</a:t>
            </a:r>
            <a:endParaRPr lang="pt-BR" sz="4800" dirty="0">
              <a:solidFill>
                <a:srgbClr val="FF3300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7" name="Conector reto 6"/>
          <p:cNvCxnSpPr/>
          <p:nvPr/>
        </p:nvCxnSpPr>
        <p:spPr>
          <a:xfrm>
            <a:off x="1378950" y="6258641"/>
            <a:ext cx="4571033" cy="0"/>
          </a:xfrm>
          <a:prstGeom prst="line">
            <a:avLst/>
          </a:prstGeom>
          <a:ln w="28575">
            <a:solidFill>
              <a:srgbClr val="FF33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970315" y="2186337"/>
            <a:ext cx="1741468" cy="0"/>
          </a:xfrm>
          <a:prstGeom prst="line">
            <a:avLst/>
          </a:prstGeom>
          <a:ln w="28575">
            <a:solidFill>
              <a:srgbClr val="FF33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 flipH="1">
            <a:off x="1974754" y="348343"/>
            <a:ext cx="18475" cy="1837994"/>
          </a:xfrm>
          <a:prstGeom prst="line">
            <a:avLst/>
          </a:prstGeom>
          <a:ln w="28575">
            <a:solidFill>
              <a:srgbClr val="FF33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174876" y="5842766"/>
            <a:ext cx="1951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dirty="0" smtClean="0">
                <a:solidFill>
                  <a:srgbClr val="FF3300"/>
                </a:solidFill>
                <a:latin typeface="Arial Rounded MT Bold" panose="020F0704030504030204" pitchFamily="34" charset="0"/>
              </a:rPr>
              <a:t>Base NÃO é currículo</a:t>
            </a:r>
            <a:endParaRPr lang="pt-BR" sz="2400" dirty="0">
              <a:solidFill>
                <a:srgbClr val="FF3300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5112917" y="2061030"/>
            <a:ext cx="3844748" cy="4645991"/>
            <a:chOff x="6790157" y="2162396"/>
            <a:chExt cx="5126331" cy="4645991"/>
          </a:xfrm>
        </p:grpSpPr>
        <p:sp>
          <p:nvSpPr>
            <p:cNvPr id="2" name="Elipse 1"/>
            <p:cNvSpPr/>
            <p:nvPr/>
          </p:nvSpPr>
          <p:spPr>
            <a:xfrm>
              <a:off x="6790157" y="2162396"/>
              <a:ext cx="5126331" cy="464599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11" name="Elipse 10"/>
            <p:cNvSpPr/>
            <p:nvPr/>
          </p:nvSpPr>
          <p:spPr>
            <a:xfrm>
              <a:off x="6910764" y="3336342"/>
              <a:ext cx="3505170" cy="302366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8782280" y="2287704"/>
              <a:ext cx="113743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Currículo</a:t>
              </a:r>
            </a:p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da</a:t>
              </a:r>
            </a:p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Escola</a:t>
              </a:r>
              <a:endParaRPr lang="pt-B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6922073" y="4753178"/>
              <a:ext cx="113743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Currículo</a:t>
              </a:r>
            </a:p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da</a:t>
              </a:r>
            </a:p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Rede</a:t>
              </a:r>
              <a:endParaRPr lang="pt-B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Elipse 18"/>
            <p:cNvSpPr/>
            <p:nvPr/>
          </p:nvSpPr>
          <p:spPr>
            <a:xfrm>
              <a:off x="8864317" y="3118096"/>
              <a:ext cx="2970134" cy="305415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12" name="Elipse 11"/>
            <p:cNvSpPr/>
            <p:nvPr/>
          </p:nvSpPr>
          <p:spPr>
            <a:xfrm>
              <a:off x="7906246" y="3490453"/>
              <a:ext cx="2244419" cy="2265272"/>
            </a:xfrm>
            <a:prstGeom prst="ellipse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8422626" y="4183510"/>
              <a:ext cx="113743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Base Nacional</a:t>
              </a:r>
            </a:p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Comum</a:t>
              </a:r>
              <a:endParaRPr lang="pt-B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10187732" y="4259112"/>
              <a:ext cx="144647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Parte Diversificada</a:t>
              </a:r>
              <a:endParaRPr lang="pt-BR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CaixaDeTexto 20"/>
          <p:cNvSpPr txBox="1"/>
          <p:nvPr/>
        </p:nvSpPr>
        <p:spPr>
          <a:xfrm>
            <a:off x="2194264" y="2328592"/>
            <a:ext cx="295606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sz="2800" i="1" dirty="0">
                <a:solidFill>
                  <a:srgbClr val="FF3300"/>
                </a:solidFill>
              </a:rPr>
              <a:t>A </a:t>
            </a:r>
            <a:r>
              <a:rPr lang="pt-BR" altLang="pt-BR" sz="2400" b="1" i="1" dirty="0">
                <a:solidFill>
                  <a:srgbClr val="FF3300"/>
                </a:solidFill>
              </a:rPr>
              <a:t>parte</a:t>
            </a:r>
            <a:r>
              <a:rPr lang="pt-BR" altLang="pt-BR" sz="2800" b="1" i="1" dirty="0">
                <a:solidFill>
                  <a:srgbClr val="FF3300"/>
                </a:solidFill>
              </a:rPr>
              <a:t> diversificada </a:t>
            </a:r>
            <a:r>
              <a:rPr lang="pt-BR" altLang="pt-BR" sz="2800" i="1" dirty="0">
                <a:solidFill>
                  <a:srgbClr val="FF3300"/>
                </a:solidFill>
              </a:rPr>
              <a:t>deve contemplar </a:t>
            </a:r>
            <a:r>
              <a:rPr lang="pt-BR" altLang="pt-BR" sz="2800" i="1" dirty="0" smtClean="0">
                <a:solidFill>
                  <a:srgbClr val="FF3300"/>
                </a:solidFill>
              </a:rPr>
              <a:t>as </a:t>
            </a:r>
            <a:r>
              <a:rPr lang="pt-BR" altLang="pt-BR" sz="2800" i="1" dirty="0">
                <a:solidFill>
                  <a:srgbClr val="FF3300"/>
                </a:solidFill>
              </a:rPr>
              <a:t>particularidades dos contextos em que as unidades educativas se encontram.</a:t>
            </a:r>
          </a:p>
        </p:txBody>
      </p:sp>
    </p:spTree>
    <p:extLst>
      <p:ext uri="{BB962C8B-B14F-4D97-AF65-F5344CB8AC3E}">
        <p14:creationId xmlns:p14="http://schemas.microsoft.com/office/powerpoint/2010/main" val="15109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Avaliação da/na educação infantil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SINAEB;</a:t>
            </a:r>
          </a:p>
          <a:p>
            <a:r>
              <a:rPr lang="pt-BR" dirty="0" smtClean="0"/>
              <a:t>Aprovado em 15 de Maio;</a:t>
            </a:r>
          </a:p>
          <a:p>
            <a:r>
              <a:rPr lang="pt-BR" dirty="0" smtClean="0"/>
              <a:t>Entregue ao INEP;</a:t>
            </a:r>
          </a:p>
          <a:p>
            <a:r>
              <a:rPr lang="pt-BR" dirty="0" smtClean="0"/>
              <a:t>Apresenta o acúmulo da ANEI;</a:t>
            </a:r>
          </a:p>
          <a:p>
            <a:r>
              <a:rPr lang="pt-BR" dirty="0" smtClean="0"/>
              <a:t>Fortalecimento da avaliação em contexto;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4020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651</TotalTime>
  <Words>1658</Words>
  <Application>Microsoft Office PowerPoint</Application>
  <PresentationFormat>Apresentação na tela (4:3)</PresentationFormat>
  <Paragraphs>179</Paragraphs>
  <Slides>26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Fluxo</vt:lpstr>
      <vt:lpstr>Os desafios da Educação Infantil nas Políticas Educacionais Atuais</vt:lpstr>
      <vt:lpstr>Contexto atual</vt:lpstr>
      <vt:lpstr>Princípios...</vt:lpstr>
      <vt:lpstr>Eixos de debate do MIEIB</vt:lpstr>
      <vt:lpstr>BNCC</vt:lpstr>
      <vt:lpstr>Apresentação do PowerPoint</vt:lpstr>
      <vt:lpstr>Apresentação do PowerPoint</vt:lpstr>
      <vt:lpstr>Apresentação do PowerPoint</vt:lpstr>
      <vt:lpstr>Avaliação da/na educação infantil</vt:lpstr>
      <vt:lpstr>SNE-Sistema Nacional de Educação</vt:lpstr>
      <vt:lpstr>Apresentação do PowerPoint</vt:lpstr>
      <vt:lpstr>Apresentação do PowerPoint</vt:lpstr>
      <vt:lpstr>CAQi-Custo Aluno Qualidade Inicial CAQ-Custo aluno Qualidade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Desafios ...</vt:lpstr>
      <vt:lpstr>Apresentação do PowerPoint</vt:lpstr>
      <vt:lpstr>Apresentação do PowerPoint</vt:lpstr>
      <vt:lpstr>Contatos: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coordenacao2</dc:creator>
  <cp:lastModifiedBy>Sumika</cp:lastModifiedBy>
  <cp:revision>89</cp:revision>
  <dcterms:created xsi:type="dcterms:W3CDTF">2014-09-19T00:28:23Z</dcterms:created>
  <dcterms:modified xsi:type="dcterms:W3CDTF">2016-06-16T03:04:41Z</dcterms:modified>
</cp:coreProperties>
</file>